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1" r:id="rId3"/>
    <p:sldId id="269" r:id="rId4"/>
    <p:sldId id="260" r:id="rId5"/>
    <p:sldId id="262" r:id="rId6"/>
    <p:sldId id="263" r:id="rId7"/>
    <p:sldId id="264" r:id="rId8"/>
    <p:sldId id="265" r:id="rId9"/>
    <p:sldId id="266" r:id="rId10"/>
    <p:sldId id="283" r:id="rId11"/>
    <p:sldId id="267" r:id="rId12"/>
    <p:sldId id="286" r:id="rId13"/>
    <p:sldId id="268" r:id="rId14"/>
    <p:sldId id="284" r:id="rId15"/>
    <p:sldId id="270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81" r:id="rId24"/>
    <p:sldId id="279" r:id="rId25"/>
    <p:sldId id="285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ас Суюнбай" userId="07d64e2203de8eef" providerId="LiveId" clId="{51127F22-51E7-474E-8031-0294B997F1F9}"/>
    <pc:docChg chg="custSel delSld modSld">
      <pc:chgData name="Диас Суюнбай" userId="07d64e2203de8eef" providerId="LiveId" clId="{51127F22-51E7-474E-8031-0294B997F1F9}" dt="2024-09-07T19:12:58.423" v="9" actId="2696"/>
      <pc:docMkLst>
        <pc:docMk/>
      </pc:docMkLst>
      <pc:sldChg chg="modSp del mod">
        <pc:chgData name="Диас Суюнбай" userId="07d64e2203de8eef" providerId="LiveId" clId="{51127F22-51E7-474E-8031-0294B997F1F9}" dt="2024-09-07T19:12:52.155" v="8" actId="2696"/>
        <pc:sldMkLst>
          <pc:docMk/>
          <pc:sldMk cId="0" sldId="258"/>
        </pc:sldMkLst>
        <pc:spChg chg="mod">
          <ac:chgData name="Диас Суюнбай" userId="07d64e2203de8eef" providerId="LiveId" clId="{51127F22-51E7-474E-8031-0294B997F1F9}" dt="2024-09-05T17:56:06.790" v="1" actId="1076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Диас Суюнбай" userId="07d64e2203de8eef" providerId="LiveId" clId="{51127F22-51E7-474E-8031-0294B997F1F9}" dt="2024-09-07T19:12:58.423" v="9" actId="2696"/>
        <pc:sldMkLst>
          <pc:docMk/>
          <pc:sldMk cId="0" sldId="282"/>
        </pc:sldMkLst>
      </pc:sldChg>
      <pc:sldChg chg="delSp modSp del mod">
        <pc:chgData name="Диас Суюнбай" userId="07d64e2203de8eef" providerId="LiveId" clId="{51127F22-51E7-474E-8031-0294B997F1F9}" dt="2024-09-07T19:12:49.916" v="7" actId="2696"/>
        <pc:sldMkLst>
          <pc:docMk/>
          <pc:sldMk cId="3449845355" sldId="287"/>
        </pc:sldMkLst>
        <pc:spChg chg="del mod">
          <ac:chgData name="Диас Суюнбай" userId="07d64e2203de8eef" providerId="LiveId" clId="{51127F22-51E7-474E-8031-0294B997F1F9}" dt="2024-09-07T19:12:42.239" v="5" actId="21"/>
          <ac:spMkLst>
            <pc:docMk/>
            <pc:sldMk cId="3449845355" sldId="287"/>
            <ac:spMk id="2" creationId="{00000000-0000-0000-0000-000000000000}"/>
          </ac:spMkLst>
        </pc:spChg>
        <pc:spChg chg="del">
          <ac:chgData name="Диас Суюнбай" userId="07d64e2203de8eef" providerId="LiveId" clId="{51127F22-51E7-474E-8031-0294B997F1F9}" dt="2024-09-07T19:12:46.407" v="6" actId="21"/>
          <ac:spMkLst>
            <pc:docMk/>
            <pc:sldMk cId="3449845355" sldId="287"/>
            <ac:spMk id="88" creationId="{00000000-0000-0000-0000-000000000000}"/>
          </ac:spMkLst>
        </pc:spChg>
        <pc:spChg chg="del">
          <ac:chgData name="Диас Суюнбай" userId="07d64e2203de8eef" providerId="LiveId" clId="{51127F22-51E7-474E-8031-0294B997F1F9}" dt="2024-09-07T19:12:30.378" v="2" actId="21"/>
          <ac:spMkLst>
            <pc:docMk/>
            <pc:sldMk cId="3449845355" sldId="287"/>
            <ac:spMk id="89" creationId="{00000000-0000-0000-0000-000000000000}"/>
          </ac:spMkLst>
        </pc:spChg>
        <pc:picChg chg="del">
          <ac:chgData name="Диас Суюнбай" userId="07d64e2203de8eef" providerId="LiveId" clId="{51127F22-51E7-474E-8031-0294B997F1F9}" dt="2024-09-07T19:12:33.189" v="3" actId="21"/>
          <ac:picMkLst>
            <pc:docMk/>
            <pc:sldMk cId="3449845355" sldId="287"/>
            <ac:picMk id="9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6BEA-01F7-4F77-8C62-B6C9E1E94EFC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95FE-2FF8-4989-8DD8-03089832F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4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Микобактерии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15352" cy="218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Полиморфные микроорганизмы, образующие прямые или слегка изогнутые палочки, иногда ветвящиеся; возможно образование нитей наподобие мицелия.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ds03.infourok.ru/uploads/ex/1008/0001aa2f-2065cc10/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3248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614486"/>
          </a:xfrm>
        </p:spPr>
        <p:txBody>
          <a:bodyPr/>
          <a:lstStyle/>
          <a:p>
            <a:r>
              <a:rPr lang="ru-RU" dirty="0"/>
              <a:t>При актиномикозах в пораженном органе образуются специфические гранулемы – друзы.</a:t>
            </a:r>
          </a:p>
        </p:txBody>
      </p:sp>
      <p:pic>
        <p:nvPicPr>
          <p:cNvPr id="39938" name="Picture 2" descr="https://cf.ppt-online.org/files1/slide/d/dt3pVE8vrjOg75ICJaS10m6PcnewAhYNMWTLF9RBZi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52917"/>
            <a:ext cx="8215338" cy="460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Спирохеты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•Относятся к порядку </a:t>
            </a:r>
            <a:r>
              <a:rPr lang="ru-RU" i="1" dirty="0" err="1"/>
              <a:t>Spirochaetales</a:t>
            </a:r>
            <a:r>
              <a:rPr lang="ru-RU" i="1" dirty="0"/>
              <a:t> типа</a:t>
            </a:r>
            <a:endParaRPr lang="ru-RU" dirty="0"/>
          </a:p>
          <a:p>
            <a:r>
              <a:rPr lang="ru-RU" i="1" dirty="0" err="1"/>
              <a:t>Spirochaetes</a:t>
            </a:r>
            <a:r>
              <a:rPr lang="ru-RU" i="1" dirty="0"/>
              <a:t> (от греч. </a:t>
            </a:r>
            <a:r>
              <a:rPr lang="ru-RU" i="1" dirty="0" err="1"/>
              <a:t>speria</a:t>
            </a:r>
            <a:r>
              <a:rPr lang="ru-RU" i="1" dirty="0"/>
              <a:t> — спираль, </a:t>
            </a:r>
            <a:r>
              <a:rPr lang="ru-RU" i="1" dirty="0" err="1"/>
              <a:t>chaete</a:t>
            </a:r>
            <a:r>
              <a:rPr lang="ru-RU" i="1" dirty="0"/>
              <a:t> — волосы).</a:t>
            </a:r>
          </a:p>
          <a:p>
            <a:r>
              <a:rPr lang="ru-RU" dirty="0"/>
              <a:t>•Подвижные извитые бактерии, спирально закрученные с помощью осевых фибрилл.</a:t>
            </a:r>
          </a:p>
          <a:p>
            <a:r>
              <a:rPr lang="ru-RU" dirty="0"/>
              <a:t>•Большая часть спирохет – свободно живущие микроорганизмы, обитают как сапрофиты и в организме человека.</a:t>
            </a:r>
          </a:p>
          <a:p>
            <a:r>
              <a:rPr lang="ru-RU" dirty="0"/>
              <a:t>•Патогенными для человека являются – трепонемы, лептоспиры и </a:t>
            </a:r>
            <a:r>
              <a:rPr lang="ru-RU" dirty="0" err="1"/>
              <a:t>боррелии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d/DZkbI3eyYaXuj8G59W1BxrzJgiV67dhFHLlPUA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67911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спирохет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r>
              <a:rPr lang="ru-RU" dirty="0"/>
              <a:t>•Способ передвижения – миофибриллы</a:t>
            </a:r>
          </a:p>
          <a:p>
            <a:r>
              <a:rPr lang="ru-RU" dirty="0"/>
              <a:t>•</a:t>
            </a:r>
            <a:r>
              <a:rPr lang="ru-RU" dirty="0" err="1"/>
              <a:t>Тинкториальные</a:t>
            </a:r>
            <a:r>
              <a:rPr lang="ru-RU" dirty="0"/>
              <a:t> свойства – плохое восприятие анилиновых красителей.</a:t>
            </a:r>
          </a:p>
          <a:p>
            <a:r>
              <a:rPr lang="ru-RU" dirty="0"/>
              <a:t>•</a:t>
            </a:r>
            <a:r>
              <a:rPr lang="ru-RU" dirty="0" err="1"/>
              <a:t>Культуральные</a:t>
            </a:r>
            <a:r>
              <a:rPr lang="ru-RU" dirty="0"/>
              <a:t> свойства – не культивируются</a:t>
            </a:r>
          </a:p>
          <a:p>
            <a:endParaRPr lang="ru-RU" dirty="0"/>
          </a:p>
        </p:txBody>
      </p:sp>
      <p:pic>
        <p:nvPicPr>
          <p:cNvPr id="15362" name="Picture 2" descr="http://fishbiosystem.ru/Bacteria/Spirochaetes/Spirochaetes/Spirochaetales/Spirochaetaceae/Foto/Borrelia%20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00438"/>
            <a:ext cx="5286380" cy="318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.ppt-online.org/files/slide/s/s1CaSRI0oVYdOgGFJmP8QqhEvuUbpiTzMNZrA3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8382555" cy="627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Трепонемы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043890" cy="31146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•состоят из 8-14 одинаковых завитков, расстояние между завитками одинаковое, глубина завитков постоянная, бактерия имеет вид спирали или пружинки.</a:t>
            </a:r>
          </a:p>
          <a:p>
            <a:r>
              <a:rPr lang="ru-RU" i="1" dirty="0" err="1"/>
              <a:t>Treponema</a:t>
            </a:r>
            <a:r>
              <a:rPr lang="ru-RU" i="1" dirty="0"/>
              <a:t> </a:t>
            </a:r>
            <a:r>
              <a:rPr lang="ru-RU" i="1" dirty="0" err="1"/>
              <a:t>pallidum</a:t>
            </a:r>
            <a:r>
              <a:rPr lang="ru-RU" i="1" dirty="0"/>
              <a:t> – возбудитель сифилиса - «Бледная трепонема» </a:t>
            </a:r>
          </a:p>
          <a:p>
            <a:endParaRPr lang="ru-RU" dirty="0"/>
          </a:p>
        </p:txBody>
      </p:sp>
      <p:pic>
        <p:nvPicPr>
          <p:cNvPr id="13314" name="Picture 2" descr="https://www.std-gov.org/blog/wp-content/uploads/Why-Is-My-Tongue-Whit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38255"/>
            <a:ext cx="4286280" cy="285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Лептоспиры (род </a:t>
            </a:r>
            <a:r>
              <a:rPr lang="ru-RU" i="1" dirty="0" err="1">
                <a:solidFill>
                  <a:srgbClr val="FF0000"/>
                </a:solidFill>
              </a:rPr>
              <a:t>Leptospira</a:t>
            </a:r>
            <a:r>
              <a:rPr lang="ru-RU" i="1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515352" cy="40719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Число завитков 20—40. Первичные завитки плотно прилегают друг к другу, на концах клетки – пуговчатые утолщения, характерные только для лептоспир.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Лептоспироз</a:t>
            </a:r>
            <a:r>
              <a:rPr lang="ru-RU" dirty="0"/>
              <a:t> - острая зоонозная </a:t>
            </a:r>
            <a:r>
              <a:rPr lang="ru-RU" dirty="0" err="1"/>
              <a:t>природноочаговая</a:t>
            </a:r>
            <a:r>
              <a:rPr lang="ru-RU" dirty="0"/>
              <a:t> инфекция, с поражением капилляров печени, почек и центральной нервной системы, с развитием интоксикации, геморрагического синдрома и желтухи.</a:t>
            </a:r>
          </a:p>
          <a:p>
            <a:endParaRPr lang="ru-RU" dirty="0"/>
          </a:p>
        </p:txBody>
      </p:sp>
      <p:pic>
        <p:nvPicPr>
          <p:cNvPr id="13314" name="Picture 2" descr="https://kinpet.ru/upload/medialibrary/57d/leptospi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345116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Боррелии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•Род </a:t>
            </a:r>
            <a:r>
              <a:rPr lang="ru-RU" i="1" dirty="0" err="1"/>
              <a:t>Borrelia</a:t>
            </a:r>
            <a:r>
              <a:rPr lang="ru-RU" i="1" dirty="0"/>
              <a:t> включает более 30 видов спирохет.</a:t>
            </a:r>
          </a:p>
          <a:p>
            <a:r>
              <a:rPr lang="ru-RU" i="1" dirty="0"/>
              <a:t>•Непатогенный вид </a:t>
            </a:r>
            <a:r>
              <a:rPr lang="ru-RU" i="1" dirty="0" err="1"/>
              <a:t>В.buccalia</a:t>
            </a:r>
            <a:r>
              <a:rPr lang="ru-RU" i="1" dirty="0"/>
              <a:t> входит в состав постоянной микрофлоры полости рта.</a:t>
            </a:r>
          </a:p>
          <a:p>
            <a:r>
              <a:rPr lang="ru-RU" dirty="0"/>
              <a:t>•Патогенные виды вызывают как </a:t>
            </a:r>
            <a:r>
              <a:rPr lang="ru-RU" dirty="0" err="1"/>
              <a:t>антропонозные</a:t>
            </a:r>
            <a:r>
              <a:rPr lang="ru-RU" dirty="0"/>
              <a:t> (возвратный тиф), так и зоонозные (эндемический возвратный тиф, болезнь Лайма) инфекционные заболевания с трансмиссивным путем передачи возбудителей через клещей и вшей.</a:t>
            </a:r>
          </a:p>
          <a:p>
            <a:r>
              <a:rPr lang="ru-RU" dirty="0"/>
              <a:t>•имеют 3-8 неодинаковых завитков, с разной глубиной, концы заострены.</a:t>
            </a:r>
          </a:p>
          <a:p>
            <a:r>
              <a:rPr lang="ru-RU" dirty="0"/>
              <a:t>•При </a:t>
            </a:r>
            <a:r>
              <a:rPr lang="ru-RU" dirty="0" err="1"/>
              <a:t>микроскопировании</a:t>
            </a:r>
            <a:r>
              <a:rPr lang="ru-RU" dirty="0"/>
              <a:t> они выглядят как «</a:t>
            </a:r>
            <a:r>
              <a:rPr lang="ru-RU" i="1" dirty="0"/>
              <a:t>нитка,</a:t>
            </a:r>
            <a:endParaRPr lang="ru-RU" dirty="0"/>
          </a:p>
          <a:p>
            <a:r>
              <a:rPr lang="ru-RU" i="1" dirty="0"/>
              <a:t>брошенная на поверхность».</a:t>
            </a:r>
          </a:p>
          <a:p>
            <a:endParaRPr lang="ru-RU" dirty="0"/>
          </a:p>
        </p:txBody>
      </p:sp>
      <p:pic>
        <p:nvPicPr>
          <p:cNvPr id="12290" name="Picture 2" descr="http://900igr.net/up/datai/161666/0015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72008"/>
            <a:ext cx="294927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Риккетсии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04" cy="38290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•это мельчайшие бактерии, обитающие в кишечнике членистоногих.</a:t>
            </a:r>
          </a:p>
          <a:p>
            <a:r>
              <a:rPr lang="ru-RU" dirty="0"/>
              <a:t>•названы в честь американского микробиолога Г. </a:t>
            </a:r>
            <a:r>
              <a:rPr lang="ru-RU" dirty="0" err="1"/>
              <a:t>Риккетса</a:t>
            </a:r>
            <a:r>
              <a:rPr lang="ru-RU" dirty="0"/>
              <a:t>, который открыл возбудителя одного из риккетсиозов – пятнистую лихорадку и погиб от этой инфекции.</a:t>
            </a:r>
          </a:p>
          <a:p>
            <a:r>
              <a:rPr lang="ru-RU" dirty="0"/>
              <a:t>Подавляющее большинство риккетсий патогенны для человека.</a:t>
            </a:r>
          </a:p>
          <a:p>
            <a:endParaRPr lang="ru-RU" dirty="0"/>
          </a:p>
        </p:txBody>
      </p:sp>
      <p:pic>
        <p:nvPicPr>
          <p:cNvPr id="10242" name="Picture 2" descr="https://studfile.net/html/2706/977/html_RYKKaH4kUo.VYpq/img-QQdk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929066"/>
            <a:ext cx="3500462" cy="272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Род </a:t>
            </a:r>
            <a:r>
              <a:rPr lang="ru-RU" i="1" dirty="0" err="1"/>
              <a:t>Rickettsia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•В состав рода входит 20 видов, которые выделены в две группы:</a:t>
            </a:r>
          </a:p>
          <a:p>
            <a:pPr>
              <a:buNone/>
            </a:pPr>
            <a:r>
              <a:rPr lang="ru-RU" i="1" dirty="0"/>
              <a:t>•сыпного тифа </a:t>
            </a:r>
            <a:r>
              <a:rPr lang="ru-RU" i="1" dirty="0" err="1"/>
              <a:t>R.prowazekii</a:t>
            </a:r>
            <a:r>
              <a:rPr lang="ru-RU" i="1" dirty="0"/>
              <a:t> — возбудитель эпидемического, передаваемого вшами, сыпного тифа и болезни </a:t>
            </a:r>
            <a:r>
              <a:rPr lang="ru-RU" i="1" dirty="0" err="1"/>
              <a:t>Брилла</a:t>
            </a:r>
            <a:r>
              <a:rPr lang="ru-RU" i="1" dirty="0"/>
              <a:t>. </a:t>
            </a:r>
          </a:p>
          <a:p>
            <a:pPr>
              <a:buNone/>
            </a:pPr>
            <a:r>
              <a:rPr lang="ru-RU" i="1" dirty="0"/>
              <a:t>R. </a:t>
            </a:r>
            <a:r>
              <a:rPr lang="ru-RU" i="1" dirty="0" err="1"/>
              <a:t>typhi</a:t>
            </a:r>
            <a:r>
              <a:rPr lang="ru-RU" i="1" dirty="0"/>
              <a:t> —возбудитель эндемического (крысиного или блошиного) сыпного тифа.</a:t>
            </a:r>
          </a:p>
          <a:p>
            <a:pPr>
              <a:buNone/>
            </a:pPr>
            <a:r>
              <a:rPr lang="ru-RU" dirty="0"/>
              <a:t>•клещевой пятнистой лихорадки - остальные 18 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Таксономия микобактерий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Порядок</a:t>
            </a:r>
          </a:p>
          <a:p>
            <a:r>
              <a:rPr lang="en-US" i="1" dirty="0" err="1"/>
              <a:t>Actinomycetales</a:t>
            </a:r>
            <a:endParaRPr lang="en-US" i="1" dirty="0"/>
          </a:p>
          <a:p>
            <a:pPr>
              <a:buNone/>
            </a:pPr>
            <a:r>
              <a:rPr lang="ru-RU" dirty="0"/>
              <a:t>Семейство</a:t>
            </a:r>
          </a:p>
          <a:p>
            <a:r>
              <a:rPr lang="en-US" i="1" dirty="0" err="1"/>
              <a:t>Mycobacteriaceae</a:t>
            </a:r>
            <a:endParaRPr lang="en-US" i="1" dirty="0"/>
          </a:p>
          <a:p>
            <a:pPr>
              <a:buNone/>
            </a:pPr>
            <a:r>
              <a:rPr lang="ru-RU" dirty="0"/>
              <a:t>Род</a:t>
            </a:r>
          </a:p>
          <a:p>
            <a:r>
              <a:rPr lang="en-US" i="1" dirty="0"/>
              <a:t>Mycobacterium</a:t>
            </a:r>
          </a:p>
          <a:p>
            <a:pPr fontAlgn="b"/>
            <a:r>
              <a:rPr lang="en-US" i="1" dirty="0" err="1"/>
              <a:t>M.tuberculosis</a:t>
            </a:r>
            <a:endParaRPr lang="en-US" i="1" dirty="0"/>
          </a:p>
          <a:p>
            <a:pPr fontAlgn="b"/>
            <a:r>
              <a:rPr lang="en-US" i="1" dirty="0" err="1"/>
              <a:t>M.leprae</a:t>
            </a:r>
            <a:endParaRPr lang="en-US" i="1" dirty="0"/>
          </a:p>
          <a:p>
            <a:pPr fontAlgn="b"/>
            <a:r>
              <a:rPr lang="ru-RU" dirty="0"/>
              <a:t>Сапрофиты</a:t>
            </a:r>
          </a:p>
          <a:p>
            <a:pPr fontAlgn="b"/>
            <a:r>
              <a:rPr lang="en-US" i="1" dirty="0"/>
              <a:t>complex</a:t>
            </a:r>
          </a:p>
          <a:p>
            <a:pPr fontAlgn="b"/>
            <a:r>
              <a:rPr lang="en-US" dirty="0"/>
              <a:t>(</a:t>
            </a:r>
            <a:r>
              <a:rPr lang="ru-RU" dirty="0"/>
              <a:t>более 60 видов)</a:t>
            </a:r>
          </a:p>
          <a:p>
            <a:pPr fontAlgn="b"/>
            <a:r>
              <a:rPr lang="ru-RU" dirty="0"/>
              <a:t> 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s://avatars.mds.yandex.net/get-pdb/1366512/2403d06c-7f31-4e98-a834-eee8bb37a12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85926"/>
            <a:ext cx="526217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риккетсий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3186122"/>
          </a:xfrm>
        </p:spPr>
        <p:txBody>
          <a:bodyPr/>
          <a:lstStyle/>
          <a:p>
            <a:r>
              <a:rPr lang="ru-RU" dirty="0"/>
              <a:t>•Не способны синтезировать НАД («энергетические» облигатные внутриклеточные паразиты, не способные к росту на питательных средах)</a:t>
            </a:r>
          </a:p>
          <a:p>
            <a:r>
              <a:rPr lang="ru-RU" dirty="0"/>
              <a:t>•Полиморфизм – существуют в виде кокков, палочек, нитевидных форм.</a:t>
            </a:r>
          </a:p>
          <a:p>
            <a:endParaRPr lang="ru-RU" dirty="0"/>
          </a:p>
        </p:txBody>
      </p:sp>
      <p:pic>
        <p:nvPicPr>
          <p:cNvPr id="7170" name="Picture 2" descr="http://microbak.ru/wp-content/uploads/2018/08/sypnoj-tif-vozb-p%E2%80%8E4-768x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071942"/>
            <a:ext cx="2857520" cy="261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Хламидии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400436"/>
          </a:xfrm>
        </p:spPr>
        <p:txBody>
          <a:bodyPr/>
          <a:lstStyle/>
          <a:p>
            <a:pPr>
              <a:buNone/>
            </a:pPr>
            <a:r>
              <a:rPr lang="ru-RU" dirty="0"/>
              <a:t>•мелкие сферические бактерии, имеющие широкий спектр хозяев, размножающиеся </a:t>
            </a:r>
            <a:r>
              <a:rPr lang="ru-RU" dirty="0" err="1"/>
              <a:t>внутриклеточно</a:t>
            </a:r>
            <a:r>
              <a:rPr lang="ru-RU" dirty="0"/>
              <a:t>.</a:t>
            </a:r>
          </a:p>
          <a:p>
            <a:r>
              <a:rPr lang="ru-RU" dirty="0" err="1"/>
              <a:t>Хламидиозы</a:t>
            </a:r>
            <a:r>
              <a:rPr lang="ru-RU" dirty="0"/>
              <a:t> принадлежат к числу наиболее распространенных инфекционных заболеваний человека</a:t>
            </a:r>
          </a:p>
          <a:p>
            <a:endParaRPr lang="ru-RU" dirty="0"/>
          </a:p>
        </p:txBody>
      </p:sp>
      <p:pic>
        <p:nvPicPr>
          <p:cNvPr id="7170" name="Picture 2" descr="https://media.npr.org/assets/img/2015/07/21/chlamydia_custom-b291c51c47ad3b745031bfcfd0c5b33d36bdd887.jpg?s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143356"/>
            <a:ext cx="367115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</a:t>
            </a:r>
            <a:r>
              <a:rPr lang="ru-RU" dirty="0" err="1"/>
              <a:t>хламидий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90050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•отсутствие в клеточной стенке </a:t>
            </a:r>
            <a:r>
              <a:rPr lang="ru-RU" dirty="0" err="1"/>
              <a:t>пептидогликана</a:t>
            </a:r>
            <a:r>
              <a:rPr lang="ru-RU" dirty="0"/>
              <a:t>;</a:t>
            </a:r>
          </a:p>
          <a:p>
            <a:r>
              <a:rPr lang="ru-RU" dirty="0"/>
              <a:t>•наличие своеобразного жизненного цикла (элементарные и ретикулярные тельца);</a:t>
            </a:r>
          </a:p>
          <a:p>
            <a:r>
              <a:rPr lang="ru-RU" dirty="0"/>
              <a:t>•неспособность синтезировать АТФ (облигатные внутриклеточные «энергетические» паразиты)</a:t>
            </a:r>
          </a:p>
          <a:p>
            <a:r>
              <a:rPr lang="ru-RU" dirty="0"/>
              <a:t>•</a:t>
            </a:r>
            <a:r>
              <a:rPr lang="ru-RU" dirty="0" err="1"/>
              <a:t>плеоморфизм</a:t>
            </a:r>
            <a:r>
              <a:rPr lang="ru-RU" dirty="0"/>
              <a:t> - </a:t>
            </a:r>
            <a:r>
              <a:rPr lang="ru-RU" dirty="0" err="1"/>
              <a:t>кокковидные</a:t>
            </a:r>
            <a:r>
              <a:rPr lang="ru-RU" dirty="0"/>
              <a:t> формы, различные по размеру, </a:t>
            </a:r>
            <a:r>
              <a:rPr lang="ru-RU" dirty="0" err="1"/>
              <a:t>тинкториальным</a:t>
            </a:r>
            <a:r>
              <a:rPr lang="ru-RU" dirty="0"/>
              <a:t> свойствами и пр.</a:t>
            </a:r>
          </a:p>
          <a:p>
            <a:endParaRPr lang="ru-RU" dirty="0"/>
          </a:p>
        </p:txBody>
      </p:sp>
      <p:pic>
        <p:nvPicPr>
          <p:cNvPr id="6146" name="Picture 2" descr="https://estetmedicina.ru/upload/medialibrary/36a/36a7f8cd1dd9c2a6aba4f457aacb32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42615"/>
            <a:ext cx="3786214" cy="291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107634924_252385652/image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91509" cy="614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Микоплазмы</a:t>
            </a:r>
            <a:r>
              <a:rPr lang="ru-RU" dirty="0"/>
              <a:t> (класс </a:t>
            </a:r>
            <a:r>
              <a:rPr lang="ru-RU" i="1" dirty="0" err="1"/>
              <a:t>Mollicutes</a:t>
            </a:r>
            <a:r>
              <a:rPr lang="ru-RU" i="1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•самые мелкие свободноживущие бактерии, не имеющие клеточной стенки.</a:t>
            </a:r>
          </a:p>
          <a:p>
            <a:r>
              <a:rPr lang="ru-RU" dirty="0"/>
              <a:t>•широко распространены в природе</a:t>
            </a:r>
          </a:p>
          <a:p>
            <a:r>
              <a:rPr lang="ru-RU" dirty="0"/>
              <a:t>•</a:t>
            </a:r>
            <a:r>
              <a:rPr lang="ru-RU" i="1" dirty="0" err="1"/>
              <a:t>М.рneumonia</a:t>
            </a:r>
            <a:r>
              <a:rPr lang="ru-RU" i="1" dirty="0"/>
              <a:t> </a:t>
            </a:r>
            <a:r>
              <a:rPr lang="ru-RU" dirty="0"/>
              <a:t>– возбудитель «</a:t>
            </a:r>
            <a:r>
              <a:rPr lang="ru-RU" dirty="0" err="1"/>
              <a:t>атипичной</a:t>
            </a:r>
            <a:r>
              <a:rPr lang="ru-RU" dirty="0"/>
              <a:t>» пневмонии, </a:t>
            </a:r>
            <a:r>
              <a:rPr lang="ru-RU" i="1" dirty="0" err="1"/>
              <a:t>М.hominis</a:t>
            </a:r>
            <a:r>
              <a:rPr lang="ru-RU" i="1" dirty="0"/>
              <a:t> и </a:t>
            </a:r>
            <a:r>
              <a:rPr lang="ru-RU" i="1" dirty="0" err="1"/>
              <a:t>U.urealytikum</a:t>
            </a:r>
            <a:r>
              <a:rPr lang="ru-RU" i="1" dirty="0"/>
              <a:t> - вызывают </a:t>
            </a:r>
            <a:r>
              <a:rPr lang="ru-RU" i="1" dirty="0" err="1"/>
              <a:t>урогенитальные</a:t>
            </a:r>
            <a:r>
              <a:rPr lang="ru-RU" i="1" dirty="0"/>
              <a:t> заболевания.</a:t>
            </a:r>
          </a:p>
          <a:p>
            <a:endParaRPr lang="ru-RU" dirty="0"/>
          </a:p>
        </p:txBody>
      </p:sp>
      <p:pic>
        <p:nvPicPr>
          <p:cNvPr id="4098" name="Picture 2" descr="https://onvenerolog.ru/wp-content/uploads/2018/07/%D0%9C%D0%B8%D0%BA%D0%BE%D0%BF%D0%BB%D0%B0%D0%B7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08190"/>
            <a:ext cx="4357718" cy="264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cloud.prezentacii.org/18/09/66630/images/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05843" cy="652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</a:t>
            </a:r>
            <a:r>
              <a:rPr lang="ru-RU" dirty="0" err="1"/>
              <a:t>микоплазм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•отсутствие </a:t>
            </a:r>
            <a:r>
              <a:rPr lang="ru-RU" dirty="0" err="1"/>
              <a:t>пептидогликана</a:t>
            </a:r>
            <a:r>
              <a:rPr lang="ru-RU" dirty="0"/>
              <a:t> (имеют </a:t>
            </a:r>
            <a:r>
              <a:rPr lang="ru-RU" dirty="0" err="1"/>
              <a:t>трехслойноую</a:t>
            </a:r>
            <a:r>
              <a:rPr lang="ru-RU" dirty="0"/>
              <a:t> липидную мембрану, которая поддерживает осмотическую прочность);</a:t>
            </a:r>
          </a:p>
          <a:p>
            <a:r>
              <a:rPr lang="ru-RU" dirty="0"/>
              <a:t>•</a:t>
            </a:r>
            <a:r>
              <a:rPr lang="ru-RU" dirty="0" err="1"/>
              <a:t>ауксотрофность</a:t>
            </a:r>
            <a:r>
              <a:rPr lang="ru-RU" dirty="0"/>
              <a:t> по холестерину, что обусловливает их мембранный паразитизм (облигатные внутриклеточные паразиты).</a:t>
            </a:r>
          </a:p>
          <a:p>
            <a:r>
              <a:rPr lang="ru-RU" dirty="0"/>
              <a:t>•выраженный </a:t>
            </a:r>
            <a:r>
              <a:rPr lang="ru-RU" dirty="0" err="1"/>
              <a:t>плеоморфизм</a:t>
            </a:r>
            <a:r>
              <a:rPr lang="ru-RU" dirty="0"/>
              <a:t> в результате десинхронизации роста и деления клеток (могут многократно реплицировать свой геном, образуя удлиненные клетки, которые, дают ветвящиеся нити).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114552"/>
          </a:xfrm>
        </p:spPr>
        <p:txBody>
          <a:bodyPr/>
          <a:lstStyle/>
          <a:p>
            <a:pPr>
              <a:buNone/>
            </a:pPr>
            <a:r>
              <a:rPr lang="ru-RU" dirty="0"/>
              <a:t>Родовой признак микобактерий — </a:t>
            </a:r>
            <a:r>
              <a:rPr lang="ru-RU" dirty="0" err="1"/>
              <a:t>кислото</a:t>
            </a:r>
            <a:r>
              <a:rPr lang="ru-RU" dirty="0"/>
              <a:t>-, </a:t>
            </a:r>
            <a:r>
              <a:rPr lang="ru-RU" dirty="0" err="1"/>
              <a:t>спирто</a:t>
            </a:r>
            <a:r>
              <a:rPr lang="ru-RU" dirty="0"/>
              <a:t>- и </a:t>
            </a:r>
            <a:r>
              <a:rPr lang="ru-RU" dirty="0" err="1"/>
              <a:t>щелочеустойчивость</a:t>
            </a:r>
            <a:r>
              <a:rPr lang="ru-RU" dirty="0"/>
              <a:t>, что обусловлено наличием большого количества липидов в клеточной стенке.</a:t>
            </a:r>
          </a:p>
        </p:txBody>
      </p:sp>
      <p:pic>
        <p:nvPicPr>
          <p:cNvPr id="14338" name="Picture 2" descr="https://www.hygiene-in-practice.com/wp-content/uploads/Tuberkulose_fl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8072462" cy="317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Особенность микобактерий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•заключается в строении клеточной стенки, которая содержит большое количество (более 60 %) разнообразных, специфичных липидов – </a:t>
            </a:r>
            <a:r>
              <a:rPr lang="ru-RU" dirty="0" err="1"/>
              <a:t>миколовые</a:t>
            </a:r>
            <a:r>
              <a:rPr lang="ru-RU" dirty="0"/>
              <a:t> кислоты, </a:t>
            </a:r>
            <a:r>
              <a:rPr lang="ru-RU" dirty="0" err="1"/>
              <a:t>микозиды</a:t>
            </a:r>
            <a:r>
              <a:rPr lang="ru-RU" dirty="0"/>
              <a:t>, </a:t>
            </a:r>
            <a:r>
              <a:rPr lang="ru-RU" dirty="0" err="1"/>
              <a:t>сульфалипиды</a:t>
            </a:r>
            <a:r>
              <a:rPr lang="ru-RU" dirty="0"/>
              <a:t>, корд-фактор и пр.</a:t>
            </a:r>
          </a:p>
          <a:p>
            <a:pPr>
              <a:buNone/>
            </a:pPr>
            <a:r>
              <a:rPr lang="ru-RU" dirty="0"/>
              <a:t>•Эта особенность определяет:</a:t>
            </a:r>
          </a:p>
          <a:p>
            <a:pPr>
              <a:buNone/>
            </a:pPr>
            <a:r>
              <a:rPr lang="ru-RU" dirty="0"/>
              <a:t>•</a:t>
            </a:r>
            <a:r>
              <a:rPr lang="ru-RU" dirty="0" err="1"/>
              <a:t>неокрашиваемость</a:t>
            </a:r>
            <a:r>
              <a:rPr lang="ru-RU" dirty="0"/>
              <a:t> обычными способами;</a:t>
            </a:r>
          </a:p>
          <a:p>
            <a:pPr>
              <a:buNone/>
            </a:pPr>
            <a:r>
              <a:rPr lang="ru-RU" dirty="0"/>
              <a:t>•медленное размножение и </a:t>
            </a:r>
            <a:r>
              <a:rPr lang="ru-RU" dirty="0" err="1"/>
              <a:t>культуральные</a:t>
            </a:r>
            <a:r>
              <a:rPr lang="ru-RU" dirty="0"/>
              <a:t> свойства;</a:t>
            </a:r>
          </a:p>
          <a:p>
            <a:pPr>
              <a:buNone/>
            </a:pPr>
            <a:r>
              <a:rPr lang="ru-RU" dirty="0"/>
              <a:t>•высокая устойчивость во внешней среде и чувствительность к УФ–лучам;</a:t>
            </a:r>
          </a:p>
          <a:p>
            <a:pPr>
              <a:buNone/>
            </a:pPr>
            <a:r>
              <a:rPr lang="ru-RU" dirty="0"/>
              <a:t>•высокая устойчивость к антибиотикам.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Культуральные</a:t>
            </a:r>
            <a:r>
              <a:rPr lang="ru-RU" dirty="0"/>
              <a:t> свойства</a:t>
            </a:r>
          </a:p>
        </p:txBody>
      </p:sp>
      <p:pic>
        <p:nvPicPr>
          <p:cNvPr id="21506" name="Picture 2" descr="https://present5.com/presentation/3/25128987_380596737.pdf-img/25128987_380596737.pdf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762486" cy="3571865"/>
          </a:xfrm>
          <a:prstGeom prst="rect">
            <a:avLst/>
          </a:prstGeom>
          <a:noFill/>
        </p:spPr>
      </p:pic>
      <p:pic>
        <p:nvPicPr>
          <p:cNvPr id="21510" name="Picture 6" descr="https://cf2.ppt-online.org/files2/slide/f/fr2VJIkGFt8O5hug6EiAjvYlp3qySZDBenx4sK/slid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4357686" cy="3264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Вызываемые заболевания</a:t>
            </a:r>
          </a:p>
        </p:txBody>
      </p:sp>
      <p:pic>
        <p:nvPicPr>
          <p:cNvPr id="20482" name="Picture 2" descr="https://thumbs.dreamstime.com/b/%D0%B2%D0%BE%D0%BB%D0%BE%D1%81%D0%B8%D1%81%D1%82-%D0%BF%D0%B5%D1%88%D0%B5%D1%80%D0%B8%D1%81%D1%82%D1%8B%D0%B9-%D0%BB%D0%B5%D0%B3%D0%BE%D1%87%D0%BD%D1%8B%D0%B9-%D1%82%D1%83%D0%B1%D0%B5%D1%80%D0%BA%D1%83%D0%BB%D0%B5%D0%B7-114496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4074512" cy="2714644"/>
          </a:xfrm>
          <a:prstGeom prst="rect">
            <a:avLst/>
          </a:prstGeom>
          <a:noFill/>
        </p:spPr>
      </p:pic>
      <p:sp>
        <p:nvSpPr>
          <p:cNvPr id="20484" name="AutoShape 4" descr="https://www.tlm-ni.org/media/1209/what-is-leprosy-ha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www.tlm-ni.org/media/1209/what-is-leprosy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500596" cy="30003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15140" y="4643446"/>
            <a:ext cx="128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Туберкулез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0037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Лепра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Актиномицеты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3"/>
            <a:ext cx="8501122" cy="35719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•Нитевидные, ветвистые клетки (</a:t>
            </a:r>
            <a:r>
              <a:rPr lang="ru-RU" dirty="0" err="1"/>
              <a:t>филаменты</a:t>
            </a:r>
            <a:r>
              <a:rPr lang="ru-RU" dirty="0"/>
              <a:t>), склонные к фрагментации и образованию палочковидных форм. Иногда формируется мицелий.</a:t>
            </a:r>
          </a:p>
          <a:p>
            <a:r>
              <a:rPr lang="ru-RU" dirty="0"/>
              <a:t>•Подавляющее большинство актиномицетов сапрофитные микроорганизмы.</a:t>
            </a:r>
          </a:p>
          <a:p>
            <a:endParaRPr lang="ru-RU" dirty="0"/>
          </a:p>
        </p:txBody>
      </p:sp>
      <p:pic>
        <p:nvPicPr>
          <p:cNvPr id="19458" name="Picture 2" descr="https://normoflorin.ru/wp-content/uploads/2012/11/actinomyc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4101212" cy="3101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актиномицетов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•высшие актиномицеты – </a:t>
            </a:r>
            <a:r>
              <a:rPr lang="ru-RU" dirty="0" err="1"/>
              <a:t>эуактиномицеты</a:t>
            </a:r>
            <a:r>
              <a:rPr lang="ru-RU" dirty="0"/>
              <a:t> размножаются спорами,</a:t>
            </a:r>
          </a:p>
          <a:p>
            <a:r>
              <a:rPr lang="ru-RU" dirty="0"/>
              <a:t>•низшие – </a:t>
            </a:r>
            <a:r>
              <a:rPr lang="ru-RU" dirty="0" err="1"/>
              <a:t>проактиномицеты</a:t>
            </a:r>
            <a:r>
              <a:rPr lang="ru-RU" dirty="0"/>
              <a:t> – спор не образуют, делятся фрагментацией мицелия.</a:t>
            </a:r>
          </a:p>
          <a:p>
            <a:r>
              <a:rPr lang="ru-RU" dirty="0"/>
              <a:t>•актиномицеты (</a:t>
            </a:r>
            <a:r>
              <a:rPr lang="ru-RU" dirty="0" err="1"/>
              <a:t>стрептомицеты</a:t>
            </a:r>
            <a:r>
              <a:rPr lang="ru-RU" dirty="0"/>
              <a:t>) способны вырабатывать антибиотические вещества - стрептомицин, </a:t>
            </a:r>
            <a:r>
              <a:rPr lang="ru-RU" dirty="0" err="1"/>
              <a:t>эритромицин</a:t>
            </a:r>
            <a:r>
              <a:rPr lang="ru-RU" dirty="0"/>
              <a:t>, </a:t>
            </a:r>
            <a:r>
              <a:rPr lang="ru-RU" dirty="0" err="1"/>
              <a:t>неомицин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8654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err="1"/>
              <a:t>Actinomyces</a:t>
            </a:r>
            <a:r>
              <a:rPr lang="ru-RU" i="1" dirty="0"/>
              <a:t> </a:t>
            </a:r>
            <a:r>
              <a:rPr lang="ru-RU" i="1" dirty="0" err="1"/>
              <a:t>israelii</a:t>
            </a:r>
            <a:endParaRPr lang="ru-RU" i="1" dirty="0"/>
          </a:p>
          <a:p>
            <a:pPr>
              <a:buNone/>
            </a:pPr>
            <a:r>
              <a:rPr lang="ru-RU" dirty="0"/>
              <a:t>•Вызывает хроническую оппортунистическую инфекцию</a:t>
            </a:r>
          </a:p>
          <a:p>
            <a:pPr>
              <a:buNone/>
            </a:pPr>
            <a:r>
              <a:rPr lang="ru-RU" dirty="0"/>
              <a:t>•«излюбленные» участки проникновения в глубину тканей – воспаленная десна возле зуба мудрости или около разрушенных корней зубов, патологические </a:t>
            </a:r>
            <a:r>
              <a:rPr lang="ru-RU" dirty="0" err="1"/>
              <a:t>десневые</a:t>
            </a:r>
            <a:r>
              <a:rPr lang="ru-RU" dirty="0"/>
              <a:t> карманы при </a:t>
            </a:r>
            <a:r>
              <a:rPr lang="ru-RU" dirty="0" err="1"/>
              <a:t>пародонтите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7410" name="Picture 2" descr="https://present5.com/presentacii/20170503/63-difteriya__tuberkulez.ppt_images/63-difteriya__tuberkulez.ppt_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876"/>
            <a:ext cx="3905225" cy="292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830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Микобактерии </vt:lpstr>
      <vt:lpstr>Таксономия микобактерий </vt:lpstr>
      <vt:lpstr>Презентация PowerPoint</vt:lpstr>
      <vt:lpstr>Особенность микобактерий </vt:lpstr>
      <vt:lpstr>Культуральные свойства</vt:lpstr>
      <vt:lpstr>Вызываемые заболевания</vt:lpstr>
      <vt:lpstr>Актиномицеты </vt:lpstr>
      <vt:lpstr>Особенности актиномицетов </vt:lpstr>
      <vt:lpstr>Презентация PowerPoint</vt:lpstr>
      <vt:lpstr>Презентация PowerPoint</vt:lpstr>
      <vt:lpstr>Спирохеты </vt:lpstr>
      <vt:lpstr>Презентация PowerPoint</vt:lpstr>
      <vt:lpstr>Особенности спирохет </vt:lpstr>
      <vt:lpstr>Презентация PowerPoint</vt:lpstr>
      <vt:lpstr>Трепонемы </vt:lpstr>
      <vt:lpstr>Лептоспиры (род Leptospira) </vt:lpstr>
      <vt:lpstr>Боррелии </vt:lpstr>
      <vt:lpstr>Риккетсии </vt:lpstr>
      <vt:lpstr>Род Rickettsia </vt:lpstr>
      <vt:lpstr>Особенности риккетсий </vt:lpstr>
      <vt:lpstr>Хламидии </vt:lpstr>
      <vt:lpstr>Особенности хламидий </vt:lpstr>
      <vt:lpstr>Презентация PowerPoint</vt:lpstr>
      <vt:lpstr>Микоплазмы (класс Mollicutes) </vt:lpstr>
      <vt:lpstr>Презентация PowerPoint</vt:lpstr>
      <vt:lpstr>Особенности микоплазм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компьютер</dc:creator>
  <cp:lastModifiedBy>Диас Суюнбай</cp:lastModifiedBy>
  <cp:revision>55</cp:revision>
  <dcterms:created xsi:type="dcterms:W3CDTF">2020-06-10T10:33:47Z</dcterms:created>
  <dcterms:modified xsi:type="dcterms:W3CDTF">2024-09-07T19:13:08Z</dcterms:modified>
</cp:coreProperties>
</file>